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5" r:id="rId4"/>
    <p:sldId id="260" r:id="rId5"/>
    <p:sldId id="267" r:id="rId6"/>
    <p:sldId id="268" r:id="rId7"/>
    <p:sldId id="262" r:id="rId8"/>
    <p:sldId id="266" r:id="rId9"/>
    <p:sldId id="263" r:id="rId10"/>
    <p:sldId id="264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2140" autoAdjust="0"/>
  </p:normalViewPr>
  <p:slideViewPr>
    <p:cSldViewPr snapToGrid="0">
      <p:cViewPr varScale="1">
        <p:scale>
          <a:sx n="77" d="100"/>
          <a:sy n="77" d="100"/>
        </p:scale>
        <p:origin x="968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4/18/18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4/18/18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73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7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E82DF-51A2-6148-806F-1D701B141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900"/>
          <a:stretch/>
        </p:blipFill>
        <p:spPr>
          <a:xfrm>
            <a:off x="0" y="-1614005"/>
            <a:ext cx="12192000" cy="63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4/18/18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4/18/18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7d76/b71b700846901ac4ac119403aa737a285e36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the black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Chris Kuo, Ph.D.| 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GBM?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Statement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141027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827" y="1681531"/>
            <a:ext cx="10058400" cy="1543807"/>
          </a:xfrm>
        </p:spPr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were first introduced in the 1980s by </a:t>
            </a:r>
            <a:r>
              <a:rPr lang="en-US" dirty="0">
                <a:hlinkClick r:id="rId3"/>
              </a:rPr>
              <a:t>Hinton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GBM?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Statement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2301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49579-4E44-0B4F-9789-5F0EF7E45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49" y="1770495"/>
            <a:ext cx="6810224" cy="4540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C2006-B720-BD4D-B071-6BB70FEA856D}"/>
              </a:ext>
            </a:extLst>
          </p:cNvPr>
          <p:cNvSpPr txBox="1"/>
          <p:nvPr/>
        </p:nvSpPr>
        <p:spPr>
          <a:xfrm>
            <a:off x="7342945" y="1803744"/>
            <a:ext cx="1263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R2=74%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211A14-FE1E-AD4B-900E-423250D682C4}"/>
              </a:ext>
            </a:extLst>
          </p:cNvPr>
          <p:cNvSpPr/>
          <p:nvPr/>
        </p:nvSpPr>
        <p:spPr>
          <a:xfrm>
            <a:off x="7284575" y="1770494"/>
            <a:ext cx="1038404" cy="371804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4F2AD5-FC7A-4E43-8906-8EAFF07D5F0C}"/>
              </a:ext>
            </a:extLst>
          </p:cNvPr>
          <p:cNvSpPr/>
          <p:nvPr/>
        </p:nvSpPr>
        <p:spPr>
          <a:xfrm>
            <a:off x="6731539" y="3353471"/>
            <a:ext cx="1416347" cy="82425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66563A-F617-7F47-8593-F99726649ED8}"/>
              </a:ext>
            </a:extLst>
          </p:cNvPr>
          <p:cNvSpPr/>
          <p:nvPr/>
        </p:nvSpPr>
        <p:spPr>
          <a:xfrm>
            <a:off x="10330457" y="3353471"/>
            <a:ext cx="1557606" cy="82425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FF221-9FE2-9249-9F6F-6CF4285B1E73}"/>
              </a:ext>
            </a:extLst>
          </p:cNvPr>
          <p:cNvSpPr txBox="1"/>
          <p:nvPr/>
        </p:nvSpPr>
        <p:spPr>
          <a:xfrm>
            <a:off x="583661" y="1803744"/>
            <a:ext cx="43079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The variable significance: </a:t>
            </a:r>
            <a:r>
              <a:rPr lang="en-US" sz="2200" dirty="0"/>
              <a:t>X is statistically significant at 95%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The sign of the coefficient:</a:t>
            </a:r>
            <a:r>
              <a:rPr lang="en-US" sz="2200" dirty="0"/>
              <a:t> tells your audience “there is a positive/negative relationship between X and 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8D2D3-8520-F942-9DD8-92920A51DFAC}"/>
              </a:ext>
            </a:extLst>
          </p:cNvPr>
          <p:cNvSpPr txBox="1"/>
          <p:nvPr/>
        </p:nvSpPr>
        <p:spPr>
          <a:xfrm>
            <a:off x="525296" y="5150485"/>
            <a:ext cx="43079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do you do with Machine Learning results?</a:t>
            </a:r>
          </a:p>
        </p:txBody>
      </p:sp>
    </p:spTree>
    <p:extLst>
      <p:ext uri="{BB962C8B-B14F-4D97-AF65-F5344CB8AC3E}">
        <p14:creationId xmlns:p14="http://schemas.microsoft.com/office/powerpoint/2010/main" val="5564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Variable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4852219" cy="4457700"/>
          </a:xfrm>
        </p:spPr>
        <p:txBody>
          <a:bodyPr/>
          <a:lstStyle/>
          <a:p>
            <a:r>
              <a:rPr lang="en-US" dirty="0"/>
              <a:t>This plot provides a list of the most significant variables in descending order by a mean decrease in Gini.</a:t>
            </a:r>
          </a:p>
          <a:p>
            <a:r>
              <a:rPr lang="en-US" dirty="0"/>
              <a:t>The top variables contribute more to the model than the bottom ones.</a:t>
            </a:r>
          </a:p>
          <a:p>
            <a:r>
              <a:rPr lang="en-US" dirty="0"/>
              <a:t>All machine learning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9ACCF-EE91-CB49-B7BD-96DB375FF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" t="11165" r="4096" b="7182"/>
          <a:stretch/>
        </p:blipFill>
        <p:spPr>
          <a:xfrm>
            <a:off x="6710476" y="1794753"/>
            <a:ext cx="5213441" cy="470332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5EAC7-F7C2-D649-A475-D6B1942B4547}"/>
              </a:ext>
            </a:extLst>
          </p:cNvPr>
          <p:cNvSpPr txBox="1"/>
          <p:nvPr/>
        </p:nvSpPr>
        <p:spPr>
          <a:xfrm>
            <a:off x="7587574" y="5596987"/>
            <a:ext cx="4163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Relative influence (change in Gini)</a:t>
            </a:r>
          </a:p>
        </p:txBody>
      </p:sp>
    </p:spTree>
    <p:extLst>
      <p:ext uri="{BB962C8B-B14F-4D97-AF65-F5344CB8AC3E}">
        <p14:creationId xmlns:p14="http://schemas.microsoft.com/office/powerpoint/2010/main" val="5925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Partial dependence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03" y="1714500"/>
            <a:ext cx="6027906" cy="4457700"/>
          </a:xfrm>
        </p:spPr>
        <p:txBody>
          <a:bodyPr>
            <a:normAutofit/>
          </a:bodyPr>
          <a:lstStyle/>
          <a:p>
            <a:r>
              <a:rPr lang="en-US" dirty="0"/>
              <a:t>A partial dependence plot can show the direction between X and Y.</a:t>
            </a:r>
          </a:p>
          <a:p>
            <a:r>
              <a:rPr lang="en-US" dirty="0"/>
              <a:t>Given multiple predictors, the idea to understand the influence of a single predictor is to “average out” the influence of other predictors. </a:t>
            </a:r>
          </a:p>
          <a:p>
            <a:r>
              <a:rPr lang="en-US" dirty="0"/>
              <a:t>Friedman( 2001)</a:t>
            </a:r>
          </a:p>
          <a:p>
            <a:r>
              <a:rPr lang="en-US" dirty="0"/>
              <a:t>There is a negative relationship between X and 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21CC9-187C-D044-AF8C-649ECE5C5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447" r="77843" b="66922"/>
          <a:stretch/>
        </p:blipFill>
        <p:spPr>
          <a:xfrm>
            <a:off x="7393022" y="1736072"/>
            <a:ext cx="4474722" cy="477691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99868FE5-27A5-614F-9A97-316D02DD8A23}"/>
              </a:ext>
            </a:extLst>
          </p:cNvPr>
          <p:cNvSpPr/>
          <p:nvPr/>
        </p:nvSpPr>
        <p:spPr>
          <a:xfrm>
            <a:off x="9549319" y="2217910"/>
            <a:ext cx="1575881" cy="2101171"/>
          </a:xfrm>
          <a:custGeom>
            <a:avLst/>
            <a:gdLst>
              <a:gd name="connsiteX0" fmla="*/ 0 w 1595336"/>
              <a:gd name="connsiteY0" fmla="*/ 0 h 1964988"/>
              <a:gd name="connsiteX1" fmla="*/ 233464 w 1595336"/>
              <a:gd name="connsiteY1" fmla="*/ 856035 h 1964988"/>
              <a:gd name="connsiteX2" fmla="*/ 700391 w 1595336"/>
              <a:gd name="connsiteY2" fmla="*/ 1498060 h 1964988"/>
              <a:gd name="connsiteX3" fmla="*/ 1595336 w 1595336"/>
              <a:gd name="connsiteY3" fmla="*/ 1964988 h 196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336" h="1964988">
                <a:moveTo>
                  <a:pt x="0" y="0"/>
                </a:moveTo>
                <a:cubicBezTo>
                  <a:pt x="58366" y="303179"/>
                  <a:pt x="116732" y="606358"/>
                  <a:pt x="233464" y="856035"/>
                </a:cubicBezTo>
                <a:cubicBezTo>
                  <a:pt x="350196" y="1105712"/>
                  <a:pt x="473412" y="1313235"/>
                  <a:pt x="700391" y="1498060"/>
                </a:cubicBezTo>
                <a:cubicBezTo>
                  <a:pt x="927370" y="1682885"/>
                  <a:pt x="1261353" y="1823936"/>
                  <a:pt x="1595336" y="1964988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1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Partial dependence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03" y="1714500"/>
            <a:ext cx="6027906" cy="4457700"/>
          </a:xfrm>
        </p:spPr>
        <p:txBody>
          <a:bodyPr/>
          <a:lstStyle/>
          <a:p>
            <a:r>
              <a:rPr lang="en-US" dirty="0"/>
              <a:t>A partial dependence plot can show the direction between X and Y.</a:t>
            </a:r>
          </a:p>
          <a:p>
            <a:r>
              <a:rPr lang="en-US" dirty="0"/>
              <a:t>Given multiple predictors, the idea to understand the influence of a single predictor is to “average out” the influence of other predictors. </a:t>
            </a:r>
          </a:p>
          <a:p>
            <a:r>
              <a:rPr lang="en-US" dirty="0"/>
              <a:t>Friedman( 2001)</a:t>
            </a:r>
          </a:p>
        </p:txBody>
      </p:sp>
    </p:spTree>
    <p:extLst>
      <p:ext uri="{BB962C8B-B14F-4D97-AF65-F5344CB8AC3E}">
        <p14:creationId xmlns:p14="http://schemas.microsoft.com/office/powerpoint/2010/main" val="8621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Statement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66336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4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GBM?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Statement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384472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16x9</Template>
  <TotalTime>2100</TotalTime>
  <Words>308</Words>
  <Application>Microsoft Macintosh PowerPoint</Application>
  <PresentationFormat>Widescreen</PresentationFormat>
  <Paragraphs>43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Science Project 16x9</vt:lpstr>
      <vt:lpstr>Open the black box</vt:lpstr>
      <vt:lpstr>What is GBM?</vt:lpstr>
      <vt:lpstr>In a linear regression</vt:lpstr>
      <vt:lpstr>(1) Variable importance</vt:lpstr>
      <vt:lpstr>(2) Partial dependence plot</vt:lpstr>
      <vt:lpstr>(2) Partial dependence plot</vt:lpstr>
      <vt:lpstr>Gradient descent</vt:lpstr>
      <vt:lpstr>PowerPoint Presentation</vt:lpstr>
      <vt:lpstr>What is GBM?</vt:lpstr>
      <vt:lpstr>What is GBM?</vt:lpstr>
      <vt:lpstr>Work cited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Chris Kuo</dc:creator>
  <cp:lastModifiedBy>Chris Kuo</cp:lastModifiedBy>
  <cp:revision>54</cp:revision>
  <dcterms:created xsi:type="dcterms:W3CDTF">2018-03-24T21:31:47Z</dcterms:created>
  <dcterms:modified xsi:type="dcterms:W3CDTF">2018-04-18T16:56:35Z</dcterms:modified>
</cp:coreProperties>
</file>